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8" r:id="rId1"/>
  </p:sldMasterIdLst>
  <p:sldIdLst>
    <p:sldId id="256" r:id="rId2"/>
    <p:sldId id="257" r:id="rId3"/>
    <p:sldId id="265" r:id="rId4"/>
    <p:sldId id="258" r:id="rId5"/>
    <p:sldId id="280" r:id="rId6"/>
    <p:sldId id="260" r:id="rId7"/>
    <p:sldId id="262" r:id="rId8"/>
    <p:sldId id="264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331" r:id="rId20"/>
    <p:sldId id="282" r:id="rId21"/>
    <p:sldId id="283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300" r:id="rId37"/>
    <p:sldId id="301" r:id="rId38"/>
    <p:sldId id="302" r:id="rId39"/>
    <p:sldId id="299" r:id="rId40"/>
    <p:sldId id="303" r:id="rId41"/>
    <p:sldId id="304" r:id="rId42"/>
    <p:sldId id="305" r:id="rId43"/>
    <p:sldId id="306" r:id="rId44"/>
    <p:sldId id="332" r:id="rId45"/>
    <p:sldId id="308" r:id="rId46"/>
    <p:sldId id="309" r:id="rId47"/>
    <p:sldId id="307" r:id="rId48"/>
    <p:sldId id="310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11" r:id="rId59"/>
    <p:sldId id="322" r:id="rId60"/>
    <p:sldId id="323" r:id="rId61"/>
    <p:sldId id="324" r:id="rId62"/>
    <p:sldId id="325" r:id="rId63"/>
    <p:sldId id="326" r:id="rId64"/>
    <p:sldId id="329" r:id="rId65"/>
    <p:sldId id="330" r:id="rId66"/>
    <p:sldId id="327" r:id="rId67"/>
    <p:sldId id="328" r:id="rId68"/>
    <p:sldId id="277" r:id="rId69"/>
    <p:sldId id="279" r:id="rId70"/>
    <p:sldId id="259" r:id="rId71"/>
    <p:sldId id="281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2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48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28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848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891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008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2011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55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6664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97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176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419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757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913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179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33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367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661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793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CAB9-78FB-4D95-926D-C27B2B8A5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5425" y="994410"/>
            <a:ext cx="10527029" cy="1470237"/>
          </a:xfrm>
        </p:spPr>
        <p:txBody>
          <a:bodyPr/>
          <a:lstStyle/>
          <a:p>
            <a:r>
              <a:rPr lang="en-US" b="1" dirty="0"/>
              <a:t>Road Surface Score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183B15-AEAB-4001-87E8-390C29CB80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2400" b="1" dirty="0"/>
              <a:t>- Sindhuri Punyamurthula</a:t>
            </a:r>
          </a:p>
        </p:txBody>
      </p:sp>
    </p:spTree>
    <p:extLst>
      <p:ext uri="{BB962C8B-B14F-4D97-AF65-F5344CB8AC3E}">
        <p14:creationId xmlns:p14="http://schemas.microsoft.com/office/powerpoint/2010/main" val="2950387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91CDA-FFAA-43CA-8E51-1BC38267D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Scenario </a:t>
            </a:r>
            <a:r>
              <a:rPr lang="en-US" sz="4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br>
              <a:rPr lang="en-US" b="1" dirty="0"/>
            </a:br>
            <a:r>
              <a:rPr lang="en-US" b="1" dirty="0"/>
              <a:t> </a:t>
            </a:r>
            <a:r>
              <a:rPr lang="en-US" sz="2700" b="1" dirty="0">
                <a:solidFill>
                  <a:schemeClr val="accent5">
                    <a:lumMod val="50000"/>
                  </a:schemeClr>
                </a:solidFill>
              </a:rPr>
              <a:t>Features :Hist. of pixel and Hist. of color</a:t>
            </a:r>
            <a:br>
              <a:rPr lang="en-US" sz="27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2700" b="1" dirty="0">
                <a:solidFill>
                  <a:schemeClr val="accent5">
                    <a:lumMod val="50000"/>
                  </a:schemeClr>
                </a:solidFill>
              </a:rPr>
              <a:t>Model Name : Bidirectional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6353F-C7D3-4DC9-BB27-BAB8DEE78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119" y="2526030"/>
            <a:ext cx="9763905" cy="3509010"/>
          </a:xfrm>
        </p:spPr>
        <p:txBody>
          <a:bodyPr>
            <a:normAutofit/>
          </a:bodyPr>
          <a:lstStyle/>
          <a:p>
            <a:r>
              <a:rPr lang="en-US" sz="1600" dirty="0"/>
              <a:t>Two sequences were used for training. First input sequence was used as is and second was a reversed copy of the initial (first) input sequence</a:t>
            </a:r>
          </a:p>
          <a:p>
            <a:r>
              <a:rPr lang="en-US" sz="1600" dirty="0"/>
              <a:t>A comparison was made between Bi-LSTM with histogram of pixels (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r>
              <a:rPr lang="en-US" sz="1600" dirty="0"/>
              <a:t> bin) and Bi-LSTM with histogram of color (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sz="1600" dirty="0"/>
              <a:t> bin).</a:t>
            </a:r>
          </a:p>
          <a:p>
            <a:r>
              <a:rPr lang="en-US" sz="1600" dirty="0"/>
              <a:t>Best Model was Bi-LSTM with histogram of pixels (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r>
              <a:rPr lang="en-US" sz="1600" dirty="0"/>
              <a:t> bins).</a:t>
            </a:r>
          </a:p>
          <a:p>
            <a:r>
              <a:rPr lang="en-US" sz="1600" dirty="0"/>
              <a:t>Sum and </a:t>
            </a:r>
            <a:r>
              <a:rPr lang="en-US" sz="1600" dirty="0" err="1"/>
              <a:t>concat</a:t>
            </a:r>
            <a:r>
              <a:rPr lang="en-US" sz="1600" dirty="0"/>
              <a:t> were two different merge modes used</a:t>
            </a:r>
          </a:p>
          <a:p>
            <a:pPr lvl="1"/>
            <a:r>
              <a:rPr lang="en-US" sz="1200" dirty="0"/>
              <a:t>The best merge mode was ‘sum’.</a:t>
            </a:r>
          </a:p>
          <a:p>
            <a:r>
              <a:rPr lang="en-US" sz="1600" dirty="0"/>
              <a:t>Layer 1 :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r>
              <a:rPr lang="en-US" sz="1600" dirty="0"/>
              <a:t> LSTM neurons , Layer 2 :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  <a:r>
              <a:rPr lang="en-US" sz="1600" dirty="0"/>
              <a:t> LSTM neurons.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930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C71911-90B1-426E-8656-29CC6C40B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3583744"/>
            <a:ext cx="5105400" cy="3171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591CDA-FFAA-43CA-8E51-1BC38267D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Scenario 6</a:t>
            </a:r>
            <a:br>
              <a:rPr lang="en-US" b="1" dirty="0"/>
            </a:br>
            <a:r>
              <a:rPr lang="en-US" b="1" dirty="0"/>
              <a:t> </a:t>
            </a:r>
            <a:r>
              <a:rPr lang="en-US" sz="2700" b="1" dirty="0">
                <a:solidFill>
                  <a:schemeClr val="accent5">
                    <a:lumMod val="50000"/>
                  </a:schemeClr>
                </a:solidFill>
              </a:rPr>
              <a:t>Features :Hist. of pixel and Hist. of color</a:t>
            </a:r>
            <a:br>
              <a:rPr lang="en-US" sz="27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2700" b="1" dirty="0">
                <a:solidFill>
                  <a:schemeClr val="accent5">
                    <a:lumMod val="50000"/>
                  </a:schemeClr>
                </a:solidFill>
              </a:rPr>
              <a:t>Model Name : Stacked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6353F-C7D3-4DC9-BB27-BAB8DEE78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446020"/>
            <a:ext cx="10015365" cy="3726180"/>
          </a:xfrm>
        </p:spPr>
        <p:txBody>
          <a:bodyPr>
            <a:normAutofit/>
          </a:bodyPr>
          <a:lstStyle/>
          <a:p>
            <a:r>
              <a:rPr lang="en-US" sz="1600" dirty="0"/>
              <a:t>This architecture consists of multiple hidden LSTM layers where each layer has multiple memory cells.</a:t>
            </a:r>
          </a:p>
          <a:p>
            <a:r>
              <a:rPr lang="en-US" sz="1600" dirty="0"/>
              <a:t>A comparison was made between Stacked-LSTM with histogram of pixels ( 16 bin) and Stacked-LSTM with histogram of color ( 10 bin).</a:t>
            </a:r>
          </a:p>
          <a:p>
            <a:r>
              <a:rPr lang="en-US" sz="1600" dirty="0"/>
              <a:t>Best Model : Stacked-LSTM with histogram of color ( 10 bins).</a:t>
            </a:r>
          </a:p>
          <a:p>
            <a:r>
              <a:rPr lang="en-US" sz="1600" dirty="0"/>
              <a:t>Layer 1 : 100 LSTM neurons </a:t>
            </a:r>
          </a:p>
          <a:p>
            <a:r>
              <a:rPr lang="en-US" sz="1600" dirty="0"/>
              <a:t> Layer 2 : 50 LSTM neurons</a:t>
            </a:r>
          </a:p>
          <a:p>
            <a:r>
              <a:rPr lang="en-US" sz="1600" dirty="0"/>
              <a:t> Layer 3 : 20 LSTM neurons.</a:t>
            </a:r>
          </a:p>
          <a:p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335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D2D93-2CAC-471B-8B67-E954F23BE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Comparison of results all scenarios</a:t>
            </a:r>
            <a:br>
              <a:rPr lang="en-US" b="1" dirty="0"/>
            </a:b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  <a:t>Best Model : LSTM with Histogram of pixel values (16 bins)</a:t>
            </a:r>
            <a:br>
              <a:rPr lang="en-US" sz="1800" b="1" dirty="0">
                <a:solidFill>
                  <a:schemeClr val="accent5">
                    <a:lumMod val="75000"/>
                  </a:schemeClr>
                </a:solidFill>
              </a:rPr>
            </a:br>
            <a:endParaRPr lang="en-US" sz="1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4ACB3A1-68E6-49C3-AAFF-E200754C32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0622044"/>
              </p:ext>
            </p:extLst>
          </p:nvPr>
        </p:nvGraphicFramePr>
        <p:xfrm>
          <a:off x="2405574" y="2293034"/>
          <a:ext cx="8395775" cy="3220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455">
                  <a:extLst>
                    <a:ext uri="{9D8B030D-6E8A-4147-A177-3AD203B41FA5}">
                      <a16:colId xmlns:a16="http://schemas.microsoft.com/office/drawing/2014/main" val="31961143"/>
                    </a:ext>
                  </a:extLst>
                </a:gridCol>
                <a:gridCol w="3524391">
                  <a:extLst>
                    <a:ext uri="{9D8B030D-6E8A-4147-A177-3AD203B41FA5}">
                      <a16:colId xmlns:a16="http://schemas.microsoft.com/office/drawing/2014/main" val="2011895082"/>
                    </a:ext>
                  </a:extLst>
                </a:gridCol>
                <a:gridCol w="2045970">
                  <a:extLst>
                    <a:ext uri="{9D8B030D-6E8A-4147-A177-3AD203B41FA5}">
                      <a16:colId xmlns:a16="http://schemas.microsoft.com/office/drawing/2014/main" val="4224293330"/>
                    </a:ext>
                  </a:extLst>
                </a:gridCol>
                <a:gridCol w="1965959">
                  <a:extLst>
                    <a:ext uri="{9D8B030D-6E8A-4147-A177-3AD203B41FA5}">
                      <a16:colId xmlns:a16="http://schemas.microsoft.com/office/drawing/2014/main" val="3556438147"/>
                    </a:ext>
                  </a:extLst>
                </a:gridCol>
              </a:tblGrid>
              <a:tr h="3360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Scenario /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499361"/>
                  </a:ext>
                </a:extLst>
              </a:tr>
              <a:tr h="4016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LSTM with Hist. of pixel (16 bins)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1.0750651787768335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0.8969300022492042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860693"/>
                  </a:ext>
                </a:extLst>
              </a:tr>
              <a:tr h="4016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LSTM with Hist. of color (10 bins)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1.1443335035447977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0.9593815402342722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387675"/>
                  </a:ext>
                </a:extLst>
              </a:tr>
              <a:tr h="4743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CNN-LSTM (image sequences)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1.2542117384007916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1.0824612929270818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072136"/>
                  </a:ext>
                </a:extLst>
              </a:tr>
              <a:tr h="4016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SVR with Hist. of pixel (16 bins)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1.2099404971325132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0.9911895095714871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40910"/>
                  </a:ext>
                </a:extLst>
              </a:tr>
              <a:tr h="5112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Bidirectional LSTM with Hist. of pixel (16 bin)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1.122355363398591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0.9546054349495814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610127"/>
                  </a:ext>
                </a:extLst>
              </a:tr>
              <a:tr h="5112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Stacked LSTM with Hist. of color (10 bin)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1.1210850170107183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0.9426209605657138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59628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FFE222B-9228-44DD-A5CC-A181459E41AF}"/>
              </a:ext>
            </a:extLst>
          </p:cNvPr>
          <p:cNvSpPr txBox="1"/>
          <p:nvPr/>
        </p:nvSpPr>
        <p:spPr>
          <a:xfrm>
            <a:off x="2594610" y="5932170"/>
            <a:ext cx="750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all the models 114 training videos and 52 test videos were used.</a:t>
            </a:r>
          </a:p>
        </p:txBody>
      </p:sp>
    </p:spTree>
    <p:extLst>
      <p:ext uri="{BB962C8B-B14F-4D97-AF65-F5344CB8AC3E}">
        <p14:creationId xmlns:p14="http://schemas.microsoft.com/office/powerpoint/2010/main" val="2242689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23A79-BFE1-405B-B9BB-E23759524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of different scenarios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1E9AC3-F8FB-4C97-8406-DFD659D5F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993" y="2552699"/>
            <a:ext cx="4902495" cy="2947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6CA804-8ECB-4AB7-B282-BC00C8427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80" y="2535650"/>
            <a:ext cx="5760473" cy="29648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5CCF35-9257-4487-AAFD-E370A78B6C1B}"/>
              </a:ext>
            </a:extLst>
          </p:cNvPr>
          <p:cNvSpPr/>
          <p:nvPr/>
        </p:nvSpPr>
        <p:spPr>
          <a:xfrm>
            <a:off x="794993" y="2552699"/>
            <a:ext cx="4902495" cy="2947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0B9E99-8776-4ACC-AD98-B18BB06276A3}"/>
              </a:ext>
            </a:extLst>
          </p:cNvPr>
          <p:cNvSpPr/>
          <p:nvPr/>
        </p:nvSpPr>
        <p:spPr>
          <a:xfrm>
            <a:off x="5880294" y="2552699"/>
            <a:ext cx="5858315" cy="2947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71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3052A-5FF4-46B7-A2ED-CE9408843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525780"/>
            <a:ext cx="10018712" cy="1931670"/>
          </a:xfrm>
        </p:spPr>
        <p:txBody>
          <a:bodyPr/>
          <a:lstStyle/>
          <a:p>
            <a:r>
              <a:rPr lang="en-US" b="1" dirty="0"/>
              <a:t>Effect of Activation function on MAE</a:t>
            </a:r>
            <a:br>
              <a:rPr lang="en-US" b="1" dirty="0"/>
            </a:b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  <a:t>Model :LSTM on hist. of pixels ( 16 bins)</a:t>
            </a:r>
            <a:b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  <a:t>Best Activation functions : tanh,sigmoid and hard sigmoid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469174-34AF-42EB-8F2D-C46C59ECD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8715" y="2639224"/>
            <a:ext cx="3351978" cy="2059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8FA3EC-E7D2-4517-AA44-134121514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266" y="4880383"/>
            <a:ext cx="1666875" cy="1533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E9BDF2-6B98-48A2-BFD6-1E1179112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769" y="2457450"/>
            <a:ext cx="5693678" cy="39564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4CB1A3-202A-43F1-9FA1-99939B40C7D7}"/>
              </a:ext>
            </a:extLst>
          </p:cNvPr>
          <p:cNvSpPr/>
          <p:nvPr/>
        </p:nvSpPr>
        <p:spPr>
          <a:xfrm>
            <a:off x="2028715" y="2639224"/>
            <a:ext cx="3351978" cy="20593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3289AB-D2BC-438E-A1CC-5FF95B97E1B5}"/>
              </a:ext>
            </a:extLst>
          </p:cNvPr>
          <p:cNvSpPr/>
          <p:nvPr/>
        </p:nvSpPr>
        <p:spPr>
          <a:xfrm>
            <a:off x="2898103" y="4880383"/>
            <a:ext cx="1662467" cy="15335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D8186B-30BF-41E4-A967-4890D7F21AFF}"/>
              </a:ext>
            </a:extLst>
          </p:cNvPr>
          <p:cNvSpPr/>
          <p:nvPr/>
        </p:nvSpPr>
        <p:spPr>
          <a:xfrm>
            <a:off x="5978769" y="2457450"/>
            <a:ext cx="5693678" cy="3956458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24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D0EE3-7E23-45C9-9DA0-396E986D3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Effect of Optimizers on MAE</a:t>
            </a:r>
            <a:br>
              <a:rPr lang="en-US" b="1" dirty="0"/>
            </a:b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  <a:t>Model :LSTM on hist. of pixels ( 16 bins)</a:t>
            </a:r>
            <a:b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  <a:t>Best Optimizer : </a:t>
            </a:r>
            <a:r>
              <a:rPr lang="en-US" sz="1800" b="1" dirty="0" err="1">
                <a:solidFill>
                  <a:schemeClr val="accent5">
                    <a:lumMod val="50000"/>
                  </a:schemeClr>
                </a:solidFill>
              </a:rPr>
              <a:t>sgd</a:t>
            </a:r>
            <a:endParaRPr lang="en-US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A0494-EC66-4082-8484-EC994E6E6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806" y="5138956"/>
            <a:ext cx="1615631" cy="126184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B80F8B2-2C29-4479-A729-2600F3236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9909" y="2438398"/>
            <a:ext cx="4139832" cy="2534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6418F8-B9EC-4A4C-B064-F0B6FC40E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142" y="2438398"/>
            <a:ext cx="6373543" cy="38366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68ABE49-7D78-4D90-8174-70178F050D1F}"/>
              </a:ext>
            </a:extLst>
          </p:cNvPr>
          <p:cNvSpPr/>
          <p:nvPr/>
        </p:nvSpPr>
        <p:spPr>
          <a:xfrm>
            <a:off x="1419909" y="2438398"/>
            <a:ext cx="3799205" cy="253423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090A1A-98A1-4BFF-A0C8-8E4B99894EF0}"/>
              </a:ext>
            </a:extLst>
          </p:cNvPr>
          <p:cNvSpPr/>
          <p:nvPr/>
        </p:nvSpPr>
        <p:spPr>
          <a:xfrm>
            <a:off x="2868930" y="5109210"/>
            <a:ext cx="1645920" cy="133731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3627D5-FB6B-4F42-AA1A-38FF75A026FD}"/>
              </a:ext>
            </a:extLst>
          </p:cNvPr>
          <p:cNvSpPr/>
          <p:nvPr/>
        </p:nvSpPr>
        <p:spPr>
          <a:xfrm>
            <a:off x="5624143" y="2438397"/>
            <a:ext cx="6373542" cy="3836673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74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D7AF8-F457-480E-8CB7-7A2B2F45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Best Model : LSTM on Hist. of pixel (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r>
              <a:rPr lang="en-US" b="1" dirty="0"/>
              <a:t> bins)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532CF-4B5F-45D9-B825-23EE7C958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289809"/>
            <a:ext cx="10018713" cy="3124201"/>
          </a:xfrm>
        </p:spPr>
        <p:txBody>
          <a:bodyPr>
            <a:normAutofit/>
          </a:bodyPr>
          <a:lstStyle/>
          <a:p>
            <a:r>
              <a:rPr lang="en-US" sz="1600" dirty="0"/>
              <a:t>Training Set consisted of 114 videos.</a:t>
            </a:r>
          </a:p>
          <a:p>
            <a:r>
              <a:rPr lang="en-US" sz="1600" dirty="0"/>
              <a:t>Test Set consisted of 52 videos.</a:t>
            </a:r>
          </a:p>
          <a:p>
            <a:r>
              <a:rPr lang="en-US" sz="1600" dirty="0"/>
              <a:t>Each video was split into 20 frames or image sequences.</a:t>
            </a:r>
          </a:p>
          <a:p>
            <a:r>
              <a:rPr lang="en-US" sz="1600" dirty="0" err="1"/>
              <a:t>Lstm</a:t>
            </a:r>
            <a:r>
              <a:rPr lang="en-US" sz="1600" dirty="0"/>
              <a:t> neurons : 100</a:t>
            </a:r>
          </a:p>
          <a:p>
            <a:r>
              <a:rPr lang="en-US" sz="1600" dirty="0"/>
              <a:t>Optimizer function : </a:t>
            </a:r>
            <a:r>
              <a:rPr lang="en-US" sz="1600" dirty="0" err="1"/>
              <a:t>sgd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30489F-5E52-4F42-8206-8C3D2EF0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002754"/>
              </p:ext>
            </p:extLst>
          </p:nvPr>
        </p:nvGraphicFramePr>
        <p:xfrm>
          <a:off x="6764340" y="2817493"/>
          <a:ext cx="3294060" cy="2068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030">
                  <a:extLst>
                    <a:ext uri="{9D8B030D-6E8A-4147-A177-3AD203B41FA5}">
                      <a16:colId xmlns:a16="http://schemas.microsoft.com/office/drawing/2014/main" val="2355874442"/>
                    </a:ext>
                  </a:extLst>
                </a:gridCol>
                <a:gridCol w="1647030">
                  <a:extLst>
                    <a:ext uri="{9D8B030D-6E8A-4147-A177-3AD203B41FA5}">
                      <a16:colId xmlns:a16="http://schemas.microsoft.com/office/drawing/2014/main" val="1809403690"/>
                    </a:ext>
                  </a:extLst>
                </a:gridCol>
              </a:tblGrid>
              <a:tr h="5616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088351"/>
                  </a:ext>
                </a:extLst>
              </a:tr>
              <a:tr h="432007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0.95 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1.16 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615080"/>
                  </a:ext>
                </a:extLst>
              </a:tr>
              <a:tr h="53760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0.97 RMSE</a:t>
                      </a:r>
                    </a:p>
                    <a:p>
                      <a:pPr algn="ctr"/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1.08 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895182"/>
                  </a:ext>
                </a:extLst>
              </a:tr>
              <a:tr h="53760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0.74 MAE</a:t>
                      </a:r>
                    </a:p>
                    <a:p>
                      <a:pPr algn="ctr"/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0.89 MAE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41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1023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55BD9-9553-4EAE-9FCA-7BD35F972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124" y="253219"/>
            <a:ext cx="8478470" cy="1186374"/>
          </a:xfrm>
        </p:spPr>
        <p:txBody>
          <a:bodyPr/>
          <a:lstStyle/>
          <a:p>
            <a:r>
              <a:rPr lang="en-US" b="1" dirty="0"/>
              <a:t>                       Success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F6339-E13C-4F68-95E5-720BE8160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899" y="1657350"/>
            <a:ext cx="6583681" cy="4732019"/>
          </a:xfrm>
        </p:spPr>
        <p:txBody>
          <a:bodyPr/>
          <a:lstStyle/>
          <a:p>
            <a:r>
              <a:rPr lang="en-US" dirty="0"/>
              <a:t>24 videos were successfully predicted out of 52. </a:t>
            </a:r>
          </a:p>
          <a:p>
            <a:r>
              <a:rPr lang="en-US" dirty="0"/>
              <a:t>Here difference (prediction – ground truth) &lt; 0.8</a:t>
            </a:r>
          </a:p>
          <a:p>
            <a:r>
              <a:rPr lang="en-US" dirty="0"/>
              <a:t>Example : GRMN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0025 image</a:t>
            </a:r>
            <a:r>
              <a:rPr lang="en-US" dirty="0"/>
              <a:t> (slightly worn road with score 2)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85D98-EA25-4732-AA47-C380B0C00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0" y="1439593"/>
            <a:ext cx="2646901" cy="5281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334829-597E-481D-A0FF-4D0AF931ABA9}"/>
              </a:ext>
            </a:extLst>
          </p:cNvPr>
          <p:cNvSpPr txBox="1"/>
          <p:nvPr/>
        </p:nvSpPr>
        <p:spPr>
          <a:xfrm>
            <a:off x="1420837" y="105507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Video     Gt         Pred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6F7622-3A61-4658-B5E1-437470E390AA}"/>
              </a:ext>
            </a:extLst>
          </p:cNvPr>
          <p:cNvSpPr/>
          <p:nvPr/>
        </p:nvSpPr>
        <p:spPr>
          <a:xfrm>
            <a:off x="1420837" y="1039893"/>
            <a:ext cx="2710374" cy="5680777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833CC-0626-4DC4-BCD4-8507D74F3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882" y="4445632"/>
            <a:ext cx="4228101" cy="151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28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E71B9-2C0B-4916-9D2D-86714DB3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186" y="461172"/>
            <a:ext cx="8622664" cy="1283969"/>
          </a:xfrm>
        </p:spPr>
        <p:txBody>
          <a:bodyPr/>
          <a:lstStyle/>
          <a:p>
            <a:r>
              <a:rPr lang="en-US" b="1" dirty="0"/>
              <a:t>                        Failed Cases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17F367-CD9F-4BA4-A50D-B94A45972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0210" y="2114473"/>
            <a:ext cx="2160270" cy="4540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95CF51-4A49-4BB2-9691-D83F9A8EF3C7}"/>
              </a:ext>
            </a:extLst>
          </p:cNvPr>
          <p:cNvSpPr txBox="1"/>
          <p:nvPr/>
        </p:nvSpPr>
        <p:spPr>
          <a:xfrm>
            <a:off x="1773150" y="1745141"/>
            <a:ext cx="198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Video     Gt      Pred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A9F9FD-0647-4BFC-A90E-DEE103658713}"/>
              </a:ext>
            </a:extLst>
          </p:cNvPr>
          <p:cNvSpPr/>
          <p:nvPr/>
        </p:nvSpPr>
        <p:spPr>
          <a:xfrm>
            <a:off x="1680210" y="1745141"/>
            <a:ext cx="2160270" cy="4909909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9BCD6B-CDCE-4327-9A2B-EF98ED165A1F}"/>
              </a:ext>
            </a:extLst>
          </p:cNvPr>
          <p:cNvSpPr txBox="1">
            <a:spLocks/>
          </p:cNvSpPr>
          <p:nvPr/>
        </p:nvSpPr>
        <p:spPr>
          <a:xfrm>
            <a:off x="4983480" y="1745141"/>
            <a:ext cx="6515100" cy="464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28</a:t>
            </a:r>
            <a:r>
              <a:rPr lang="en-US" dirty="0"/>
              <a:t> videos were unsuccessfully predicted out of 52. </a:t>
            </a:r>
          </a:p>
          <a:p>
            <a:r>
              <a:rPr lang="en-US" dirty="0"/>
              <a:t>Here difference (prediction – ground truth) &gt;=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0.8</a:t>
            </a:r>
          </a:p>
          <a:p>
            <a:r>
              <a:rPr lang="en-US" dirty="0"/>
              <a:t>Example 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GRMN0007 image</a:t>
            </a:r>
            <a:r>
              <a:rPr lang="en-US" dirty="0"/>
              <a:t> (Worn road with score 3)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5E1330-55C1-4F30-BBA9-DF755288D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01662"/>
            <a:ext cx="3863373" cy="13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3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97AD9-1523-4247-BE66-DB923FB1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Success Cases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6FADB-4676-4EDA-A4A7-7353EA305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Few Examples where the model predicted successfully are shown in the following slides.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660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3DA0-CA6B-4C25-AB49-092173E0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Goal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ABCC2-B3EF-475C-8892-C94B80705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Predict the road surface score on a scale of 0 to 4 using deep learning regression models.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Models used  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LSTM   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CNN-LSTM  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SVR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529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6C5A-083D-48FB-AD34-4A9C22AD7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Success Cases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0808E-D766-4B0B-900C-C83080807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GRMN005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0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0.51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Since the first few images in</a:t>
            </a:r>
          </a:p>
          <a:p>
            <a:pPr marL="0" indent="0"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the video are not so clear ,</a:t>
            </a:r>
          </a:p>
          <a:p>
            <a:pPr marL="0" indent="0"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ground truth value was </a:t>
            </a:r>
          </a:p>
          <a:p>
            <a:pPr marL="0" indent="0"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Given as 0.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4C5DE-3A75-4AA9-9A74-1DE9C261D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941" y="1892105"/>
            <a:ext cx="7348962" cy="355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8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A74AC9-3F5D-454E-8F1D-C2DB4518B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Success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077262-C508-4E04-B55D-5D6C11FB1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GRMN006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1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0.61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5831BE-4BA0-4717-B4DE-953DEA0B0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116" y="2286000"/>
            <a:ext cx="8420260" cy="378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72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97A1BF5-C74B-4E88-8388-5AC00074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Success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A5056B-6D9A-43D6-B041-3175E126E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GRMN0015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1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1.32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AC3A94-97C7-4380-BD86-62407305D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093" y="2067950"/>
            <a:ext cx="8203377" cy="473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42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83B11B-514A-49CE-B009-0EEFB5308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Success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E12E33-A8A7-49AD-9F2B-47BA9B2DD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GRMN0016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2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1.3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7DFE88-BA60-4CCC-A487-5DC8ED30F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691" y="2053882"/>
            <a:ext cx="8160374" cy="468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79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A081A4-7839-4C1A-845C-E28B3EC02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Success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55ABBC-6E5B-4631-82FB-7145218CD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GRMN0017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1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1.07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6836D-A5C7-4EA9-A295-A80C1B5FC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896" y="2053883"/>
            <a:ext cx="8192236" cy="466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30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E0B00D-54F4-44E5-B37D-0F24F7E2D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Success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D5D9AB-34BC-4B79-9FAA-B06C4C2A0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GRMN0018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2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1.6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1C3D4A-44E4-4400-A415-31A9E06E7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732" y="2082017"/>
            <a:ext cx="8247942" cy="47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40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3184BF2-5A26-49DA-9ED6-A98075417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Success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2886CD-8EE7-49F5-B132-98490FA94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GRMN0019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1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1.3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C12FE-665E-4123-8537-830FA0AE2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55" y="2096085"/>
            <a:ext cx="8138913" cy="464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03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B8F707-772C-4A69-ABFC-D2C2BF738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Success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4245E0-97F9-4AC0-9E28-C0B384A83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GRMN0025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2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1.3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826D2C-25E6-4E3D-93D5-662006771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722" y="2082017"/>
            <a:ext cx="8129477" cy="468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9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F9C8F7-9B80-43BE-B447-213D61C1D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Success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94109A9-1A79-4DC3-9CC6-160E1FB40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GRMN0026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0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0.6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has many unrelated 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Images.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C5F646-6CD2-4A53-95FF-43EB408BB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58" y="2039815"/>
            <a:ext cx="7735720" cy="357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0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01ECCE-2BF4-4EF2-AD60-E863C2397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Success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82C667-E38C-4421-AF28-299EA4738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GRMN0027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0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0.6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has unrelated images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7E6FFC-F46A-4020-A10E-855790447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694" y="2011680"/>
            <a:ext cx="7535605" cy="331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3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8950-56BB-4F10-B647-A1A7BA25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Environment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E1650-32FA-4457-A65B-E878B2552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969769"/>
            <a:ext cx="9925683" cy="3352802"/>
          </a:xfrm>
        </p:spPr>
        <p:txBody>
          <a:bodyPr>
            <a:normAutofit/>
          </a:bodyPr>
          <a:lstStyle/>
          <a:p>
            <a:r>
              <a:rPr lang="en-US" sz="1600" dirty="0" err="1"/>
              <a:t>Jupyter</a:t>
            </a:r>
            <a:r>
              <a:rPr lang="en-US" sz="1600" dirty="0"/>
              <a:t> </a:t>
            </a:r>
            <a:r>
              <a:rPr lang="en-US" sz="1600" dirty="0" err="1"/>
              <a:t>ipython</a:t>
            </a:r>
            <a:r>
              <a:rPr lang="en-US" sz="1600" dirty="0"/>
              <a:t> notebook, Python’s sci-kit package, Keras with TensorFlow background and opencv2 were used for models </a:t>
            </a:r>
          </a:p>
          <a:p>
            <a:r>
              <a:rPr lang="en-US" sz="1600" dirty="0"/>
              <a:t>Matplotlib and OpenCV were used to work with images and plot the graphs during model evaluation.</a:t>
            </a:r>
          </a:p>
          <a:p>
            <a:r>
              <a:rPr lang="en-US" sz="1600" dirty="0"/>
              <a:t>Bokeh was used for visualization of the results and data along with Google Maps API.</a:t>
            </a:r>
          </a:p>
          <a:p>
            <a:r>
              <a:rPr lang="en-US" sz="1600" dirty="0"/>
              <a:t>Pandas was used for data manipulation and analysis. </a:t>
            </a:r>
          </a:p>
          <a:p>
            <a:pPr lvl="1"/>
            <a:r>
              <a:rPr lang="en-US" sz="1400" dirty="0"/>
              <a:t>Pandas data frames ensured high-performance</a:t>
            </a:r>
          </a:p>
          <a:p>
            <a:r>
              <a:rPr lang="en-US" sz="1600" dirty="0" err="1"/>
              <a:t>Numpy</a:t>
            </a:r>
            <a:r>
              <a:rPr lang="en-US" sz="1600" dirty="0"/>
              <a:t> library was used for scientific computing</a:t>
            </a:r>
          </a:p>
        </p:txBody>
      </p:sp>
    </p:spTree>
    <p:extLst>
      <p:ext uri="{BB962C8B-B14F-4D97-AF65-F5344CB8AC3E}">
        <p14:creationId xmlns:p14="http://schemas.microsoft.com/office/powerpoint/2010/main" val="3583513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90FB3B-CEF5-43CE-8CB5-A92E63C40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Success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93DBFA-07E7-4986-A365-3F76F30ED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GRMN0028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0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0.6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has unrelated images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F4572C-9A83-4B38-8D24-946FBCB60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606" y="2152356"/>
            <a:ext cx="7801187" cy="343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41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4BF0E3-10D2-48B4-9548-1EA79372A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Success Cases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C1AB60-517C-4486-910A-F847B77C4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GRMN0030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1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1.12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6416D3-C896-4CBA-9B17-60E75B385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552" y="2138289"/>
            <a:ext cx="7573023" cy="42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98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5065850-619F-412C-AAD9-C9FAA03A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Success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361D23-25E0-4ACE-A946-81F0EF42F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GRMN0033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0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0.7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A04158-7B60-4D25-B679-FA76C2F7A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024" y="2080481"/>
            <a:ext cx="7845190" cy="367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42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C5D1EA-D732-473A-BB8D-DD26FC5BE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Success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D85CB4-AC29-443B-A921-74E65BCBE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GRMN0038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1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0.9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26405C-E6A8-4AC6-BC82-1ED8DDB2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161" y="2085453"/>
            <a:ext cx="7795430" cy="466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60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8ABE04-BC02-4A8C-962A-F631AFAC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Success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3472F8-A338-48E9-BE56-7EEE42F92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GRMN0040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2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1.5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B55593-DEE9-4219-96BD-F095FF992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871" y="1927274"/>
            <a:ext cx="8106961" cy="430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14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FD4B77-6E58-45FE-99E7-ECAFED598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Success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04449B-ECBE-4C2A-BFEF-2D360CFD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GRMN0041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1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1.6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C18481-F66D-41CC-BD7B-DACE26652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432" y="1918848"/>
            <a:ext cx="7860407" cy="415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24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BE97B7-AB6C-401B-B2B4-5C15641F0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Success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E943A3-1280-46CE-9035-6BB0F9428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GRMN0042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2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1.5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BF45F-20B8-4D51-AC9E-2D1EE41BC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063" y="1966070"/>
            <a:ext cx="8198004" cy="395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94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C9EC92-6822-4D37-8C8D-9512D7D9E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Success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977B209-9804-416B-BD6C-11E051BD6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GRMN0043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1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1.6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1BC7B4-B8CD-44D8-A12A-B449FC922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584" y="1818470"/>
            <a:ext cx="8219114" cy="408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8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EEB21D-51DB-4B7E-B85F-9746D3723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Success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32405D-0ADC-43DC-8C2D-C71117C20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GRMN0044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1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1.2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82217B-DE8B-43DF-B64F-07205D7F4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981" y="1983949"/>
            <a:ext cx="8244449" cy="40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81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0D7A2D-F858-4B98-B5C1-20A1B11C4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Success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C81D03-D1D1-4E8F-8AEE-414BFF948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GRMN0046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1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1.4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9C6985-0435-48BC-908C-1A58FC24C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824" y="1840158"/>
            <a:ext cx="8016830" cy="422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25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95E85-E9D7-4A34-85CA-7E2599CFD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 &amp; Test set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25331-2EA2-4B72-9905-8EB19990E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175509"/>
            <a:ext cx="10018713" cy="3124201"/>
          </a:xfrm>
        </p:spPr>
        <p:txBody>
          <a:bodyPr>
            <a:normAutofit/>
          </a:bodyPr>
          <a:lstStyle/>
          <a:p>
            <a:r>
              <a:rPr lang="en-US" sz="1600" dirty="0"/>
              <a:t>Garmin Dashcam was used to capture road surface videos with location and timestamp in and around Bay Area ,CA.</a:t>
            </a:r>
          </a:p>
          <a:p>
            <a:r>
              <a:rPr lang="en-US" sz="1600" dirty="0"/>
              <a:t>Number of training videos : 114</a:t>
            </a:r>
          </a:p>
          <a:p>
            <a:r>
              <a:rPr lang="en-US" sz="1600" dirty="0"/>
              <a:t>Number of test videos : 52</a:t>
            </a:r>
          </a:p>
          <a:p>
            <a:r>
              <a:rPr lang="en-US" sz="1600" dirty="0"/>
              <a:t>Each video was divided into 20 frames ( sequence of images)</a:t>
            </a:r>
          </a:p>
          <a:p>
            <a:r>
              <a:rPr lang="en-US" sz="1600" dirty="0"/>
              <a:t>Histogram of pixel intensities, Histogram of color and the images were used as features.</a:t>
            </a:r>
          </a:p>
          <a:p>
            <a:r>
              <a:rPr lang="en-US" sz="1600" dirty="0"/>
              <a:t>Mean Absolute Error(MAE) and Root Mean Square Error (RMSE)  were used as evaluation metrics</a:t>
            </a:r>
          </a:p>
          <a:p>
            <a:r>
              <a:rPr lang="en-US" sz="1600" dirty="0"/>
              <a:t>Labels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1600" dirty="0"/>
              <a:t> – unrelated/unclear roads, 1 – new/unworn roads, 2 – slightly worn, 3 – worn, 4 – heavily worn roads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32715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922EDC-8E35-47B2-9D54-7ED71311F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Success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C1BD75-2A15-4EBB-B79D-D29A3EDC1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GRMN0047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1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0.96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5788F2-38F2-4633-8AD5-0900FD98B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353" y="1914450"/>
            <a:ext cx="8145209" cy="41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43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489B43-8572-426A-AD45-A68089863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Success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3760F4-C84F-46F2-8EDD-41824C2C1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GRMN0050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1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1.3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25BC3-C401-4403-89F3-78BF6FF02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606" y="1979187"/>
            <a:ext cx="8236330" cy="409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14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5FE1EE-A495-4FF1-B178-35738005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Success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C2666C-C273-409A-B953-551DF10B3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GRMN0051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1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1.03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74618C-29B3-4CAF-A17D-FD382F2AB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782" y="1806820"/>
            <a:ext cx="8045533" cy="426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12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24AA9D-3E79-4C8C-932D-4F68ED4F8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Success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FB3450-F7D6-419B-8804-A68772269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GRMN0052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1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1.16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12AAFE-7FA0-45A2-8D31-F5A3B05C6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172" y="1760074"/>
            <a:ext cx="8318342" cy="465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858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B31220-0057-46CA-95FB-4A7F2874F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b="1" dirty="0"/>
              <a:t>Failure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D4DD9D-D596-4F22-A229-3352C0422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124201"/>
          </a:xfrm>
        </p:spPr>
        <p:txBody>
          <a:bodyPr/>
          <a:lstStyle/>
          <a:p>
            <a:r>
              <a:rPr lang="en-US" dirty="0"/>
              <a:t>A Few Examples where the model predicted unsuccessfully are shown in the following slides.</a:t>
            </a:r>
          </a:p>
        </p:txBody>
      </p:sp>
    </p:spTree>
    <p:extLst>
      <p:ext uri="{BB962C8B-B14F-4D97-AF65-F5344CB8AC3E}">
        <p14:creationId xmlns:p14="http://schemas.microsoft.com/office/powerpoint/2010/main" val="163136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D1CFA1-0E2E-42F1-B419-A8DA89941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Failure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810124-87E4-4AD1-9B8E-1098B2251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GRMN0002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0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2.4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83D3E1-CDC9-46ED-83A4-ABF81EBA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526" y="1716387"/>
            <a:ext cx="8064992" cy="420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05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289979-2536-4F50-85C8-264291817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Failure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D55136-8862-4718-ABE5-959E0A3C1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GRMN0003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0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1.18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A5F2B1-ABA1-4B98-9259-B6DD85C81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68" y="2003767"/>
            <a:ext cx="7529958" cy="317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17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9C05FE-108B-41A6-8394-4EF13EACA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Failure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62C321-25A3-40AE-934F-81C54D399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GRMN0004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0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1.5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434EA-F6E8-4C93-A4E1-E7D83208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640" y="2025748"/>
            <a:ext cx="7754741" cy="28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229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C82A08-FA28-4CE7-8DA0-9B889CCAC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Failure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CD6E8FF-7F82-427D-B98F-005CCFDCC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GRMN0007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3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2.2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051F35-B89C-4C28-90A2-20AE3DA3D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347" y="1985302"/>
            <a:ext cx="7857582" cy="408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19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49FAE0-473E-4DA6-9F84-B3D87B460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Failure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134D98-C061-4909-A292-91763F9CF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GRMN0008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0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1.04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A5FBFB-910C-41F2-BFB9-A2C9242B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855" y="1801471"/>
            <a:ext cx="8066396" cy="364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93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701F0-68BE-40DB-B81F-EE946A6BD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591" y="320040"/>
            <a:ext cx="10018713" cy="1752599"/>
          </a:xfrm>
        </p:spPr>
        <p:txBody>
          <a:bodyPr/>
          <a:lstStyle/>
          <a:p>
            <a:r>
              <a:rPr lang="en-US" b="1" dirty="0"/>
              <a:t>Preprocessing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4735-FB1D-4122-B340-A4CCB100B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900" y="1295401"/>
            <a:ext cx="10018713" cy="3124201"/>
          </a:xfrm>
        </p:spPr>
        <p:txBody>
          <a:bodyPr>
            <a:normAutofit/>
          </a:bodyPr>
          <a:lstStyle/>
          <a:p>
            <a:r>
              <a:rPr lang="en-US" sz="1600" dirty="0"/>
              <a:t>Scores were given to each video based on the road surface conditions for both test and training data</a:t>
            </a:r>
          </a:p>
          <a:p>
            <a:r>
              <a:rPr lang="en-US" sz="1600" dirty="0"/>
              <a:t>A python tool was developed which takes saved road videos as input and splits them into 20 images or frames</a:t>
            </a:r>
          </a:p>
          <a:p>
            <a:pPr lvl="1"/>
            <a:r>
              <a:rPr lang="en-US" sz="1400" dirty="0"/>
              <a:t>All videos with number of frames less than 20 were skipped/ignored</a:t>
            </a:r>
          </a:p>
          <a:p>
            <a:r>
              <a:rPr lang="en-US" sz="1600" dirty="0"/>
              <a:t>Two types of histograms with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r>
              <a:rPr lang="en-US" sz="1600" dirty="0"/>
              <a:t> bins and 10 bins were used in the LSTM and SVR related models</a:t>
            </a:r>
          </a:p>
          <a:p>
            <a:r>
              <a:rPr lang="en-US" sz="1600" dirty="0"/>
              <a:t>Each histogram bin value was divided by the maximum bin value thereby transforming features to a given range</a:t>
            </a:r>
          </a:p>
        </p:txBody>
      </p:sp>
    </p:spTree>
    <p:extLst>
      <p:ext uri="{BB962C8B-B14F-4D97-AF65-F5344CB8AC3E}">
        <p14:creationId xmlns:p14="http://schemas.microsoft.com/office/powerpoint/2010/main" val="17860985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A091C1-A529-4FDE-8956-AB09C1B98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Failure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DBD9E42-9377-4C3D-8B34-03E3C941B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GRMN0009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4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1.9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51EA4-882A-474A-8884-A0DABD814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212" y="1957313"/>
            <a:ext cx="8056729" cy="431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453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A4CDE1-0228-4361-B337-B6A465B56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Failure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C45EBD-5FF9-4CB0-A29D-107633E23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GRMN0010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0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1.2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148903-C280-40F4-BB98-3BC4D9B6C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382" y="2057364"/>
            <a:ext cx="8025305" cy="274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9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CA2484-4E69-4A41-9471-6B7B96C7E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Failure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C6F100-D7A2-4016-9E44-EE345FBC8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GRMN0012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4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1.7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C4FE90-908A-45A9-8496-75920EDB9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596" y="2166425"/>
            <a:ext cx="7274027" cy="21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53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CF2381-D1D7-4E1F-AE91-F279259FD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Failure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ACDCE7-1824-4D54-BEC0-FE1983683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GRMN0013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3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2.06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050D87-5385-4753-A585-8F6C0EF86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160" y="1827334"/>
            <a:ext cx="7743985" cy="424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365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95E4A6-4375-4D08-A726-AB9F452B6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Failure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D57217-95A1-4324-9D49-6E4E8BCDB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GRMN0014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4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1.36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61B269-4B70-4C99-8CA1-F23B99AA8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758" y="1927273"/>
            <a:ext cx="8066494" cy="402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687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C21E8B-3692-4DD9-BE21-EB09BF7B7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Failure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C7EF140-32B2-4E3B-BBA8-0F853AC5C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GRMN0020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2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1.15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ED3106-6674-4B18-949B-32BAB6F84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678" y="1913426"/>
            <a:ext cx="8208080" cy="415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88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A65AE7-C90F-443D-80FD-CCCA6095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Failure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ED8A30-CDF5-491B-B23A-87E2846DD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GRMN0021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1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2.05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F140A-C212-4DB0-BFA6-B27AE922C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577" y="1964568"/>
            <a:ext cx="7981806" cy="4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638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6C6B73-5BD3-4FEB-B875-79E3D4BAB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Failure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FE11F5D-9F10-423E-AF0F-ADB84424D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GRMN0022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0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0.9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748916-E10D-4F28-9FE0-0D13BB45A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625" y="2131805"/>
            <a:ext cx="7058556" cy="197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111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A66EF0-8796-41F1-A454-94000D9EE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Failure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41414D-D08A-4E1E-8446-7E699ECEE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GRMN0029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2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0.8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E7F513-961A-4C34-B5F6-3A86AB18E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70" y="1856936"/>
            <a:ext cx="7808061" cy="42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398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7926B6-04FC-4732-82FC-B943DDC3E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Failure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A0D53A-C5E1-47E2-967E-0BB1C5F8F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GRMN0031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3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1.6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C57F30-F2D5-4EB2-9E03-0A2CCFF83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155" y="1877157"/>
            <a:ext cx="8123326" cy="272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90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EFDE-BF0C-4BBB-99AA-636B32890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Scenario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br>
              <a:rPr lang="en-US" b="1" dirty="0">
                <a:solidFill>
                  <a:srgbClr val="002060"/>
                </a:solidFill>
              </a:rPr>
            </a:br>
            <a:r>
              <a:rPr lang="en-US" b="1" dirty="0"/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Features :Histogram of pixel intensities</a:t>
            </a:r>
            <a:b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Model Name :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E20BC-F360-41DC-8802-583CF75DE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0290" y="2274570"/>
            <a:ext cx="9182734" cy="43548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A comparison of LSTM on histogram of pixels with different bin sizes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Best bin size :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r>
              <a:rPr lang="en-US" sz="1600" dirty="0"/>
              <a:t>-bins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No. of LSTM hidden neurons: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5D1B4-18C4-4731-AB12-73578B37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196" y="3166280"/>
            <a:ext cx="5896828" cy="348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115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5AE525-28E7-47E5-A667-3CAEFC5F2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Failure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066A39-7414-47E7-9D37-E559F130F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GRMN0032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0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1.1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9E2D40-2745-4B78-942A-56CC6491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427" y="1853417"/>
            <a:ext cx="6492093" cy="302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24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916FF4-78F8-46FC-A97F-B4FD6D72C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Failure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B2D4FF-B0BA-45C9-9DC1-C7E11AE91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GRMN0036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2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0.85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476294-4517-4D9D-A251-E751871AA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130" y="1752160"/>
            <a:ext cx="7433928" cy="319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351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7209AD-DEB3-4189-90DF-AA2807902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Failure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15D5137-97FB-4830-B5D3-0163EF4B0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GRMN0037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2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1.06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2A3742-F84C-43AA-891F-67BD953AD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091" y="1975924"/>
            <a:ext cx="7660536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255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AAEA09-A8CE-4843-B71A-DDB5B8126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Failure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09A4D0E-E368-4FCA-975F-32A759E86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GRMN0039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1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2.4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01D934-5CA3-4834-85C6-B46E07A36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938" y="1874639"/>
            <a:ext cx="7760530" cy="357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430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9CCF0D-B1E0-4767-AA45-D0AFC2EC7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Failure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DC9FBF-80B2-42A7-8BF3-D3D8883E5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GRMN0045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4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1.72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86B6CC-86FC-40E0-B433-FD67F3E16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309" y="2025748"/>
            <a:ext cx="7554550" cy="226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88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BD67AC-61D1-40EF-8130-AE1E23143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Failure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056B6A-79AE-48D6-AB20-5D3409ED5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GRMN0048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2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1.08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62A1A-C395-4C8A-87E7-6A30DCFF9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450" y="1961564"/>
            <a:ext cx="8247049" cy="334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594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C1BE3B-3B3E-4598-BF60-75AA2BE03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Failure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378764-0DEE-43E6-9016-D6364E716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GRMN0053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2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0.65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C41AD-029D-46A3-8EDA-FF80B76BE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359" y="1939512"/>
            <a:ext cx="7940588" cy="360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563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5D4D8D-F6F4-45E1-A32C-E70C22C90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02" y="440054"/>
            <a:ext cx="6915150" cy="1131571"/>
          </a:xfrm>
        </p:spPr>
        <p:txBody>
          <a:bodyPr/>
          <a:lstStyle/>
          <a:p>
            <a:r>
              <a:rPr lang="en-US" b="1" dirty="0"/>
              <a:t> Failure Cases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1676A2-5CB6-4771-BFB0-63AA1448E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837" y="1406769"/>
            <a:ext cx="9597683" cy="466256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Name : GRMN0054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Ground Truth :  2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Predicted : 0.69</a:t>
            </a:r>
          </a:p>
          <a:p>
            <a:pPr marL="0" indent="0"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ADEA11-EEBC-497F-8E61-1ECE0B2F2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503" y="1522828"/>
            <a:ext cx="8129673" cy="38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36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4B92F-3382-40E9-810E-1D6A781E4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Training Data Set</a:t>
            </a:r>
            <a:br>
              <a:rPr lang="en-US" dirty="0"/>
            </a:br>
            <a:endParaRPr lang="en-US" sz="1100" dirty="0">
              <a:solidFill>
                <a:schemeClr val="tx2"/>
              </a:solidFill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16BBE38-7DEA-4FAB-BA94-117040F24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1613" y="3171027"/>
            <a:ext cx="4196963" cy="318756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460B383-75C6-4FC0-A98B-08202E3419B2}"/>
              </a:ext>
            </a:extLst>
          </p:cNvPr>
          <p:cNvSpPr/>
          <p:nvPr/>
        </p:nvSpPr>
        <p:spPr>
          <a:xfrm>
            <a:off x="2377088" y="1979176"/>
            <a:ext cx="182880" cy="2057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767C5C-7737-4559-A4D5-6757285D49D7}"/>
              </a:ext>
            </a:extLst>
          </p:cNvPr>
          <p:cNvSpPr/>
          <p:nvPr/>
        </p:nvSpPr>
        <p:spPr>
          <a:xfrm>
            <a:off x="3736939" y="1979176"/>
            <a:ext cx="182880" cy="20574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EF6E16-D4CE-4FDA-9A91-16E1D0BC7E8B}"/>
              </a:ext>
            </a:extLst>
          </p:cNvPr>
          <p:cNvSpPr/>
          <p:nvPr/>
        </p:nvSpPr>
        <p:spPr>
          <a:xfrm>
            <a:off x="5658088" y="2011680"/>
            <a:ext cx="182880" cy="2057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F60E01C-3B6A-4B70-B110-469C91927BC7}"/>
              </a:ext>
            </a:extLst>
          </p:cNvPr>
          <p:cNvSpPr/>
          <p:nvPr/>
        </p:nvSpPr>
        <p:spPr>
          <a:xfrm>
            <a:off x="7573483" y="1979176"/>
            <a:ext cx="182880" cy="20574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A72300-606B-4BD8-8844-9C760C65EE7A}"/>
              </a:ext>
            </a:extLst>
          </p:cNvPr>
          <p:cNvSpPr/>
          <p:nvPr/>
        </p:nvSpPr>
        <p:spPr>
          <a:xfrm>
            <a:off x="8903045" y="1992392"/>
            <a:ext cx="182880" cy="2057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CFE004-7DAE-431A-B488-C557F3E8660C}"/>
              </a:ext>
            </a:extLst>
          </p:cNvPr>
          <p:cNvSpPr txBox="1"/>
          <p:nvPr/>
        </p:nvSpPr>
        <p:spPr>
          <a:xfrm>
            <a:off x="2687700" y="1884164"/>
            <a:ext cx="99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Unclear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D6CBB-2A7D-41EB-A59E-4CA3FCC163F6}"/>
              </a:ext>
            </a:extLst>
          </p:cNvPr>
          <p:cNvSpPr txBox="1"/>
          <p:nvPr/>
        </p:nvSpPr>
        <p:spPr>
          <a:xfrm>
            <a:off x="4111681" y="1929884"/>
            <a:ext cx="153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New/Unworn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1281EC-F220-4347-B9C9-7FA455B90C7D}"/>
              </a:ext>
            </a:extLst>
          </p:cNvPr>
          <p:cNvSpPr txBox="1"/>
          <p:nvPr/>
        </p:nvSpPr>
        <p:spPr>
          <a:xfrm>
            <a:off x="6027076" y="1929884"/>
            <a:ext cx="153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Slightly Worn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12A223-1BB9-4A54-BF2E-7E930669E472}"/>
              </a:ext>
            </a:extLst>
          </p:cNvPr>
          <p:cNvSpPr txBox="1"/>
          <p:nvPr/>
        </p:nvSpPr>
        <p:spPr>
          <a:xfrm>
            <a:off x="7928140" y="1929884"/>
            <a:ext cx="107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069AE-3A6A-4643-90EB-6115866328CC}"/>
              </a:ext>
            </a:extLst>
          </p:cNvPr>
          <p:cNvSpPr txBox="1"/>
          <p:nvPr/>
        </p:nvSpPr>
        <p:spPr>
          <a:xfrm>
            <a:off x="9177316" y="1929884"/>
            <a:ext cx="1753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Heavily Worn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B9036B-7841-400C-88B2-55AE3F892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240" y="3171029"/>
            <a:ext cx="4222490" cy="31875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BD79BD-D7D0-4208-A276-60762989BD6A}"/>
              </a:ext>
            </a:extLst>
          </p:cNvPr>
          <p:cNvSpPr txBox="1"/>
          <p:nvPr/>
        </p:nvSpPr>
        <p:spPr>
          <a:xfrm>
            <a:off x="2039815" y="2729132"/>
            <a:ext cx="336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Ground Truth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C65AE3-1871-4C0F-BAA3-CD841FB82A4F}"/>
              </a:ext>
            </a:extLst>
          </p:cNvPr>
          <p:cNvSpPr txBox="1"/>
          <p:nvPr/>
        </p:nvSpPr>
        <p:spPr>
          <a:xfrm>
            <a:off x="7363658" y="2708185"/>
            <a:ext cx="336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Predictions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29A9E3-E067-48D4-A208-829D44EF67E9}"/>
              </a:ext>
            </a:extLst>
          </p:cNvPr>
          <p:cNvSpPr/>
          <p:nvPr/>
        </p:nvSpPr>
        <p:spPr>
          <a:xfrm>
            <a:off x="1771613" y="3171029"/>
            <a:ext cx="4222490" cy="3187566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C2FB4B-75C5-4332-90F8-D861954C64F0}"/>
              </a:ext>
            </a:extLst>
          </p:cNvPr>
          <p:cNvSpPr/>
          <p:nvPr/>
        </p:nvSpPr>
        <p:spPr>
          <a:xfrm>
            <a:off x="6883240" y="3171027"/>
            <a:ext cx="4249580" cy="318756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537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4B92F-3382-40E9-810E-1D6A781E4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 Test Data Set</a:t>
            </a:r>
            <a:br>
              <a:rPr lang="en-US" dirty="0"/>
            </a:br>
            <a:endParaRPr lang="en-US" sz="1100" dirty="0">
              <a:solidFill>
                <a:schemeClr val="tx2"/>
              </a:solidFill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9C458CF-0EE1-4FD9-A021-2215C884E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677" y="2921229"/>
            <a:ext cx="4094291" cy="325097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460B383-75C6-4FC0-A98B-08202E3419B2}"/>
              </a:ext>
            </a:extLst>
          </p:cNvPr>
          <p:cNvSpPr/>
          <p:nvPr/>
        </p:nvSpPr>
        <p:spPr>
          <a:xfrm>
            <a:off x="2377088" y="1979176"/>
            <a:ext cx="182880" cy="2057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767C5C-7737-4559-A4D5-6757285D49D7}"/>
              </a:ext>
            </a:extLst>
          </p:cNvPr>
          <p:cNvSpPr/>
          <p:nvPr/>
        </p:nvSpPr>
        <p:spPr>
          <a:xfrm>
            <a:off x="3736939" y="1979176"/>
            <a:ext cx="182880" cy="20574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EF6E16-D4CE-4FDA-9A91-16E1D0BC7E8B}"/>
              </a:ext>
            </a:extLst>
          </p:cNvPr>
          <p:cNvSpPr/>
          <p:nvPr/>
        </p:nvSpPr>
        <p:spPr>
          <a:xfrm>
            <a:off x="5658088" y="2011680"/>
            <a:ext cx="182880" cy="2057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F60E01C-3B6A-4B70-B110-469C91927BC7}"/>
              </a:ext>
            </a:extLst>
          </p:cNvPr>
          <p:cNvSpPr/>
          <p:nvPr/>
        </p:nvSpPr>
        <p:spPr>
          <a:xfrm>
            <a:off x="7573483" y="1979176"/>
            <a:ext cx="182880" cy="20574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A72300-606B-4BD8-8844-9C760C65EE7A}"/>
              </a:ext>
            </a:extLst>
          </p:cNvPr>
          <p:cNvSpPr/>
          <p:nvPr/>
        </p:nvSpPr>
        <p:spPr>
          <a:xfrm>
            <a:off x="8903045" y="1992392"/>
            <a:ext cx="182880" cy="2057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CFE004-7DAE-431A-B488-C557F3E8660C}"/>
              </a:ext>
            </a:extLst>
          </p:cNvPr>
          <p:cNvSpPr txBox="1"/>
          <p:nvPr/>
        </p:nvSpPr>
        <p:spPr>
          <a:xfrm>
            <a:off x="2687700" y="1884164"/>
            <a:ext cx="99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Unclear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D6CBB-2A7D-41EB-A59E-4CA3FCC163F6}"/>
              </a:ext>
            </a:extLst>
          </p:cNvPr>
          <p:cNvSpPr txBox="1"/>
          <p:nvPr/>
        </p:nvSpPr>
        <p:spPr>
          <a:xfrm>
            <a:off x="4111681" y="1929884"/>
            <a:ext cx="153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New/Unworn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1281EC-F220-4347-B9C9-7FA455B90C7D}"/>
              </a:ext>
            </a:extLst>
          </p:cNvPr>
          <p:cNvSpPr txBox="1"/>
          <p:nvPr/>
        </p:nvSpPr>
        <p:spPr>
          <a:xfrm>
            <a:off x="6027076" y="1929884"/>
            <a:ext cx="153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Slightly Worn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12A223-1BB9-4A54-BF2E-7E930669E472}"/>
              </a:ext>
            </a:extLst>
          </p:cNvPr>
          <p:cNvSpPr txBox="1"/>
          <p:nvPr/>
        </p:nvSpPr>
        <p:spPr>
          <a:xfrm>
            <a:off x="7928140" y="1929884"/>
            <a:ext cx="107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069AE-3A6A-4643-90EB-6115866328CC}"/>
              </a:ext>
            </a:extLst>
          </p:cNvPr>
          <p:cNvSpPr txBox="1"/>
          <p:nvPr/>
        </p:nvSpPr>
        <p:spPr>
          <a:xfrm>
            <a:off x="9177316" y="1929884"/>
            <a:ext cx="1753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Heavily Worn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0E66B2-9808-44A3-B26E-6EC149B78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274" y="3042575"/>
            <a:ext cx="3946049" cy="31296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D96BA0-0802-4C52-AAD6-323D16D1A7FA}"/>
              </a:ext>
            </a:extLst>
          </p:cNvPr>
          <p:cNvSpPr txBox="1"/>
          <p:nvPr/>
        </p:nvSpPr>
        <p:spPr>
          <a:xfrm>
            <a:off x="2003836" y="2551660"/>
            <a:ext cx="336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Ground Truth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240544-2651-4A2B-84D9-E28537EB2BE4}"/>
              </a:ext>
            </a:extLst>
          </p:cNvPr>
          <p:cNvSpPr txBox="1"/>
          <p:nvPr/>
        </p:nvSpPr>
        <p:spPr>
          <a:xfrm>
            <a:off x="6785749" y="2551660"/>
            <a:ext cx="336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4223957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EFDE-BF0C-4BBB-99AA-636B32890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62940"/>
            <a:ext cx="10018713" cy="175259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Scenario </a:t>
            </a:r>
            <a:r>
              <a:rPr lang="en-US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br>
              <a:rPr lang="en-US" b="1" dirty="0"/>
            </a:br>
            <a:r>
              <a:rPr lang="en-US" b="1" dirty="0"/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Features :Histogram of color (RGB)</a:t>
            </a:r>
            <a:b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Model Name :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E20BC-F360-41DC-8802-583CF75DE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5990" y="2137410"/>
            <a:ext cx="9297034" cy="3886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A comparison of LSTM on histogram of color with different bin sizes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Best bin size : 10-bins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No. of LSTM hidden neurons: 100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4036F2-FC32-4D39-AE83-645B4444D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474" y="3144661"/>
            <a:ext cx="6307426" cy="369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747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39A3-30C8-4855-88FB-213F9F4F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112FA-D85A-4851-9F00-E10BE7D40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438399"/>
            <a:ext cx="10357169" cy="3352801"/>
          </a:xfrm>
        </p:spPr>
        <p:txBody>
          <a:bodyPr>
            <a:normAutofit/>
          </a:bodyPr>
          <a:lstStyle/>
          <a:p>
            <a:r>
              <a:rPr lang="en-US" sz="1600" b="1" dirty="0"/>
              <a:t>The best model with the lowest Mean Absolute Error(MAE-</a:t>
            </a:r>
            <a:r>
              <a:rPr lang="en-US" sz="16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0.89</a:t>
            </a:r>
            <a:r>
              <a:rPr lang="en-US" sz="1600" b="1" dirty="0"/>
              <a:t>) and Root Mean Square Error (RMSE-</a:t>
            </a:r>
            <a:r>
              <a:rPr lang="en-US" sz="16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1.08</a:t>
            </a:r>
            <a:r>
              <a:rPr lang="en-US" sz="1600" b="1" dirty="0"/>
              <a:t>) is LSTM on histogram of pixel values of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r>
              <a:rPr lang="en-US" sz="1600" b="1" dirty="0"/>
              <a:t> bins.</a:t>
            </a:r>
          </a:p>
          <a:p>
            <a:r>
              <a:rPr lang="en-US" sz="1600" b="1" dirty="0"/>
              <a:t>Few methods which can be implemented to improve current prediction</a:t>
            </a:r>
            <a:endParaRPr lang="en-US" sz="800" dirty="0"/>
          </a:p>
          <a:p>
            <a:pPr lvl="1"/>
            <a:r>
              <a:rPr lang="en-US" sz="1600" dirty="0"/>
              <a:t>The model requires more training dataset covering more worn and heavily worn roads</a:t>
            </a:r>
          </a:p>
          <a:p>
            <a:pPr lvl="1"/>
            <a:r>
              <a:rPr lang="en-US" sz="1600" dirty="0"/>
              <a:t>Weather conditions and surroundings also affect the quality of images/videos and hence the model predictions.</a:t>
            </a:r>
          </a:p>
          <a:p>
            <a:pPr lvl="1"/>
            <a:r>
              <a:rPr lang="en-US" sz="1600" dirty="0"/>
              <a:t>More number of frames per video can be considered for more accurate results. </a:t>
            </a:r>
          </a:p>
          <a:p>
            <a:pPr lvl="2"/>
            <a:r>
              <a:rPr lang="en-US" sz="1400" dirty="0"/>
              <a:t>Given the system and time constraints, 20 images per video was implemented in the current model</a:t>
            </a:r>
          </a:p>
          <a:p>
            <a:pPr lvl="1"/>
            <a:r>
              <a:rPr lang="en-US" sz="1600" dirty="0"/>
              <a:t> Powerful and complex models with more layers can be used for more accurate results</a:t>
            </a:r>
          </a:p>
          <a:p>
            <a:pPr marL="0" indent="0">
              <a:buNone/>
            </a:pPr>
            <a:r>
              <a:rPr lang="en-US" sz="1600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4215246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2CCCE-F736-4E61-B212-B6BDC23C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39" y="514350"/>
            <a:ext cx="9282749" cy="1062990"/>
          </a:xfrm>
        </p:spPr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2D262-1338-47B6-8634-CCD214071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7845" y="1760220"/>
            <a:ext cx="857631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I would like to thank Prof.</a:t>
            </a:r>
            <a:r>
              <a:rPr lang="en-US" sz="1400" b="1" dirty="0"/>
              <a:t> Xiaobai Liu, </a:t>
            </a:r>
            <a:r>
              <a:rPr lang="en-US" sz="1400" dirty="0"/>
              <a:t>Dept of Computer Science, San Diego State University for giving me this opportunity. His  guidance, encouragement and suggestions regarding the project were truly helpful.</a:t>
            </a:r>
          </a:p>
          <a:p>
            <a:r>
              <a:rPr lang="en-US" sz="1400" dirty="0"/>
              <a:t>I would also like to thank Prof.</a:t>
            </a:r>
            <a:r>
              <a:rPr lang="en-US" sz="1400" b="1" dirty="0"/>
              <a:t> Shawn Healey, </a:t>
            </a:r>
            <a:r>
              <a:rPr lang="en-US" sz="1400" dirty="0"/>
              <a:t>Dept of Computer Science, San Diego State University for his valuable support and suggestions throughout various stages of the project.</a:t>
            </a:r>
          </a:p>
          <a:p>
            <a:r>
              <a:rPr lang="en-US" b="1" dirty="0"/>
              <a:t>References :</a:t>
            </a:r>
          </a:p>
          <a:p>
            <a:r>
              <a:rPr lang="en-US" sz="1100" dirty="0"/>
              <a:t>https://www.coursera.org/learn/nlp-sequence-models</a:t>
            </a:r>
          </a:p>
          <a:p>
            <a:r>
              <a:rPr lang="en-US" sz="1100" dirty="0"/>
              <a:t>https://machinelearningmastery.com/category/lstm/</a:t>
            </a:r>
          </a:p>
          <a:p>
            <a:r>
              <a:rPr lang="en-US" sz="1100" dirty="0"/>
              <a:t>https://keras.io/getting-started/sequential-model-guide/</a:t>
            </a:r>
          </a:p>
          <a:p>
            <a:r>
              <a:rPr lang="en-US" sz="1100" dirty="0"/>
              <a:t>https://opencv.org/</a:t>
            </a:r>
          </a:p>
          <a:p>
            <a:r>
              <a:rPr lang="en-US" sz="1100" dirty="0"/>
              <a:t>http://scikit-learn.org/stable/modules/classes.html#module-sklearn.metrics</a:t>
            </a:r>
          </a:p>
          <a:p>
            <a:r>
              <a:rPr lang="en-US" sz="1100" dirty="0"/>
              <a:t>https://matplotlib.org/tutorials/index.html</a:t>
            </a:r>
          </a:p>
          <a:p>
            <a:r>
              <a:rPr lang="en-US" sz="1100" dirty="0"/>
              <a:t>https://bokeh.pydata.org/en/latest/docs/user_guide.html</a:t>
            </a:r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7440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EFDE-BF0C-4BBB-99AA-636B32890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Scenario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br>
              <a:rPr lang="en-US" b="1" dirty="0"/>
            </a:br>
            <a:r>
              <a:rPr lang="en-US" b="1" dirty="0"/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Features :Image sequences</a:t>
            </a:r>
            <a:b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Model Name : CNN-LSTM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E20BC-F360-41DC-8802-583CF75DE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874520"/>
            <a:ext cx="10208579" cy="4751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		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074848-C59A-43ED-8B0F-0A36F03E6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25" y="3071216"/>
            <a:ext cx="1110469" cy="396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4FB079-D8D7-40D7-A176-EEB3A65A2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519" y="3225327"/>
            <a:ext cx="1082567" cy="3866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6ADD23-60BD-4634-9002-CACEF96B1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267" y="3368008"/>
            <a:ext cx="1082567" cy="386631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BEE0FC4-500D-4837-B550-44BD7A1B3755}"/>
              </a:ext>
            </a:extLst>
          </p:cNvPr>
          <p:cNvSpPr/>
          <p:nvPr/>
        </p:nvSpPr>
        <p:spPr>
          <a:xfrm>
            <a:off x="8963667" y="3735611"/>
            <a:ext cx="1630093" cy="715645"/>
          </a:xfrm>
          <a:prstGeom prst="round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25A976-B01E-4FF1-A82F-B887C1BEAB90}"/>
              </a:ext>
            </a:extLst>
          </p:cNvPr>
          <p:cNvSpPr txBox="1"/>
          <p:nvPr/>
        </p:nvSpPr>
        <p:spPr>
          <a:xfrm>
            <a:off x="9080164" y="3875705"/>
            <a:ext cx="1368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 Score (0-4)</a:t>
            </a:r>
          </a:p>
          <a:p>
            <a:endParaRPr lang="en-US" b="1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0D4BB4A-7FEF-49A9-AE1F-B91DADBA82CC}"/>
              </a:ext>
            </a:extLst>
          </p:cNvPr>
          <p:cNvSpPr/>
          <p:nvPr/>
        </p:nvSpPr>
        <p:spPr>
          <a:xfrm>
            <a:off x="8280127" y="3964427"/>
            <a:ext cx="655253" cy="281609"/>
          </a:xfrm>
          <a:prstGeom prst="rightArrow">
            <a:avLst>
              <a:gd name="adj1" fmla="val 6490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67BCEC3-3565-44BB-8C98-BE7F4ADE8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025" y="3964427"/>
            <a:ext cx="1259776" cy="4499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E8183DC-462C-44B8-A79E-30B4B0806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1519" y="4030852"/>
            <a:ext cx="1228351" cy="43869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1329AB6-64E4-4BA8-90B8-37114E65CB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0908" y="4127295"/>
            <a:ext cx="1107014" cy="39536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984003-0C85-433E-990C-7A41E7C15A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0688" y="4888152"/>
            <a:ext cx="1135142" cy="40540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11333FC-0469-4360-8613-BC0A183CFE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7522" y="5000032"/>
            <a:ext cx="1135142" cy="40540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EAB0800-C51C-4E54-A475-F409567810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1869" y="5039886"/>
            <a:ext cx="1107014" cy="39536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F74B227-CF78-42EF-9BA3-E9F7EE927E0B}"/>
              </a:ext>
            </a:extLst>
          </p:cNvPr>
          <p:cNvSpPr txBox="1"/>
          <p:nvPr/>
        </p:nvSpPr>
        <p:spPr>
          <a:xfrm>
            <a:off x="8999856" y="3316865"/>
            <a:ext cx="159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     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A5E479-7BC3-4F86-AFFD-16B4CCCADCD4}"/>
              </a:ext>
            </a:extLst>
          </p:cNvPr>
          <p:cNvSpPr txBox="1"/>
          <p:nvPr/>
        </p:nvSpPr>
        <p:spPr>
          <a:xfrm>
            <a:off x="3157922" y="3115270"/>
            <a:ext cx="1082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1 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AC6A8E-D205-48BB-9576-0424F8D156DB}"/>
              </a:ext>
            </a:extLst>
          </p:cNvPr>
          <p:cNvSpPr txBox="1"/>
          <p:nvPr/>
        </p:nvSpPr>
        <p:spPr>
          <a:xfrm>
            <a:off x="3164146" y="3940467"/>
            <a:ext cx="1082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2 images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75601E-A74A-4F23-A551-89C638420C16}"/>
              </a:ext>
            </a:extLst>
          </p:cNvPr>
          <p:cNvSpPr txBox="1"/>
          <p:nvPr/>
        </p:nvSpPr>
        <p:spPr>
          <a:xfrm>
            <a:off x="3192726" y="4933996"/>
            <a:ext cx="1082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Video 3 images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14AE3C2-408A-427B-835D-521A1E96BD3B}"/>
              </a:ext>
            </a:extLst>
          </p:cNvPr>
          <p:cNvSpPr/>
          <p:nvPr/>
        </p:nvSpPr>
        <p:spPr>
          <a:xfrm>
            <a:off x="1303020" y="2857500"/>
            <a:ext cx="2937469" cy="2857500"/>
          </a:xfrm>
          <a:prstGeom prst="round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613CF4-1307-4C5B-8BD1-6D848FF50581}"/>
              </a:ext>
            </a:extLst>
          </p:cNvPr>
          <p:cNvSpPr txBox="1"/>
          <p:nvPr/>
        </p:nvSpPr>
        <p:spPr>
          <a:xfrm>
            <a:off x="2050908" y="2411113"/>
            <a:ext cx="149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INPUT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E098B58-47C4-449A-BB52-0DFC7287EDEF}"/>
              </a:ext>
            </a:extLst>
          </p:cNvPr>
          <p:cNvSpPr/>
          <p:nvPr/>
        </p:nvSpPr>
        <p:spPr>
          <a:xfrm>
            <a:off x="4275293" y="3940467"/>
            <a:ext cx="705703" cy="3114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FF2B773-C855-4E26-8D9D-A4BE945AE5C8}"/>
              </a:ext>
            </a:extLst>
          </p:cNvPr>
          <p:cNvSpPr/>
          <p:nvPr/>
        </p:nvSpPr>
        <p:spPr>
          <a:xfrm>
            <a:off x="7045048" y="3748040"/>
            <a:ext cx="1235079" cy="715645"/>
          </a:xfrm>
          <a:prstGeom prst="round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3422D32-CB7B-40B9-9F70-621289832C39}"/>
              </a:ext>
            </a:extLst>
          </p:cNvPr>
          <p:cNvSpPr/>
          <p:nvPr/>
        </p:nvSpPr>
        <p:spPr>
          <a:xfrm>
            <a:off x="4980997" y="3748040"/>
            <a:ext cx="1282592" cy="674497"/>
          </a:xfrm>
          <a:prstGeom prst="round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8E4C00CF-9440-47B4-9FFB-EDD3B7746624}"/>
              </a:ext>
            </a:extLst>
          </p:cNvPr>
          <p:cNvSpPr/>
          <p:nvPr/>
        </p:nvSpPr>
        <p:spPr>
          <a:xfrm>
            <a:off x="6291079" y="3939331"/>
            <a:ext cx="719729" cy="306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10B8F2-3EC9-4318-8A5B-A48E6FD41873}"/>
              </a:ext>
            </a:extLst>
          </p:cNvPr>
          <p:cNvSpPr txBox="1"/>
          <p:nvPr/>
        </p:nvSpPr>
        <p:spPr>
          <a:xfrm>
            <a:off x="5083891" y="3888200"/>
            <a:ext cx="1076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</a:t>
            </a:r>
            <a:r>
              <a:rPr lang="en-US" b="1" dirty="0"/>
              <a:t>CNN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2A7F39-8374-4D4C-BDF6-B0E03832FAEB}"/>
              </a:ext>
            </a:extLst>
          </p:cNvPr>
          <p:cNvSpPr txBox="1"/>
          <p:nvPr/>
        </p:nvSpPr>
        <p:spPr>
          <a:xfrm>
            <a:off x="7086828" y="3884262"/>
            <a:ext cx="1076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b="1" dirty="0"/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1352398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91CDA-FFAA-43CA-8E51-1BC38267D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Scenario </a:t>
            </a:r>
            <a:r>
              <a:rPr lang="en-US" sz="4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br>
              <a:rPr lang="en-US" b="1" dirty="0"/>
            </a:br>
            <a:r>
              <a:rPr lang="en-US" b="1" dirty="0"/>
              <a:t> </a:t>
            </a:r>
            <a:r>
              <a:rPr lang="en-US" sz="2700" b="1" dirty="0">
                <a:solidFill>
                  <a:schemeClr val="accent5">
                    <a:lumMod val="50000"/>
                  </a:schemeClr>
                </a:solidFill>
              </a:rPr>
              <a:t>Features :Hist. of pixel and Hist. of color</a:t>
            </a:r>
            <a:br>
              <a:rPr lang="en-US" sz="27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2700" b="1" dirty="0">
                <a:solidFill>
                  <a:schemeClr val="accent5">
                    <a:lumMod val="50000"/>
                  </a:schemeClr>
                </a:solidFill>
              </a:rPr>
              <a:t>Model Name : Support Vector Regression(SVR)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6353F-C7D3-4DC9-BB27-BAB8DEE78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220" y="2697481"/>
            <a:ext cx="9502773" cy="2682240"/>
          </a:xfrm>
        </p:spPr>
        <p:txBody>
          <a:bodyPr/>
          <a:lstStyle/>
          <a:p>
            <a:r>
              <a:rPr lang="en-US" sz="1600" dirty="0"/>
              <a:t>A comparison was made between SVR with histogram of pixels ( 16 bin) and SVR with histogram of color ( 10 bin).</a:t>
            </a:r>
          </a:p>
          <a:p>
            <a:r>
              <a:rPr lang="en-US" sz="1600" dirty="0"/>
              <a:t>Best Model was SVR with histogram of pixels ( 16 bins).</a:t>
            </a:r>
          </a:p>
          <a:p>
            <a:r>
              <a:rPr lang="en-US" sz="1600" dirty="0"/>
              <a:t>A GridSearchCV was performed to find the best parameters.</a:t>
            </a:r>
          </a:p>
          <a:p>
            <a:r>
              <a:rPr lang="en-US" sz="1600" dirty="0"/>
              <a:t>The best parameters were :- C value : 1 ,gamma value : 1 and kernel value: poly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3200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680</TotalTime>
  <Words>1921</Words>
  <Application>Microsoft Office PowerPoint</Application>
  <PresentationFormat>Widescreen</PresentationFormat>
  <Paragraphs>609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Corbel</vt:lpstr>
      <vt:lpstr>Parallax</vt:lpstr>
      <vt:lpstr>Road Surface Score Prediction</vt:lpstr>
      <vt:lpstr>Goal of the project</vt:lpstr>
      <vt:lpstr>Environment Setup</vt:lpstr>
      <vt:lpstr>Training &amp; Test set details</vt:lpstr>
      <vt:lpstr>Preprocessing Data</vt:lpstr>
      <vt:lpstr>Scenario 1  Features :Histogram of pixel intensities Model Name : LSTM</vt:lpstr>
      <vt:lpstr>Scenario 2  Features :Histogram of color (RGB) Model Name : LSTM</vt:lpstr>
      <vt:lpstr>Scenario 3  Features :Image sequences Model Name : CNN-LSTM</vt:lpstr>
      <vt:lpstr>Scenario 4  Features :Hist. of pixel and Hist. of color Model Name : Support Vector Regression(SVR)</vt:lpstr>
      <vt:lpstr>Scenario 5  Features :Hist. of pixel and Hist. of color Model Name : Bidirectional LSTM</vt:lpstr>
      <vt:lpstr>Scenario 6  Features :Hist. of pixel and Hist. of color Model Name : Stacked LSTM</vt:lpstr>
      <vt:lpstr>Comparison of results all scenarios Best Model : LSTM with Histogram of pixel values (16 bins) </vt:lpstr>
      <vt:lpstr>Results of different scenarios</vt:lpstr>
      <vt:lpstr>Effect of Activation function on MAE Model :LSTM on hist. of pixels ( 16 bins) Best Activation functions : tanh,sigmoid and hard sigmoid</vt:lpstr>
      <vt:lpstr>Effect of Optimizers on MAE Model :LSTM on hist. of pixels ( 16 bins) Best Optimizer : sgd</vt:lpstr>
      <vt:lpstr>Best Model : LSTM on Hist. of pixel (16 bins)</vt:lpstr>
      <vt:lpstr>                       Success Cases</vt:lpstr>
      <vt:lpstr>                        Failed Cases</vt:lpstr>
      <vt:lpstr> Success Cases</vt:lpstr>
      <vt:lpstr> Success Cases</vt:lpstr>
      <vt:lpstr> Success Cases</vt:lpstr>
      <vt:lpstr> Success Cases</vt:lpstr>
      <vt:lpstr> Success Cases</vt:lpstr>
      <vt:lpstr> Success Cases</vt:lpstr>
      <vt:lpstr> Success Cases</vt:lpstr>
      <vt:lpstr> Success Cases</vt:lpstr>
      <vt:lpstr> Success Cases</vt:lpstr>
      <vt:lpstr> Success Cases</vt:lpstr>
      <vt:lpstr> Success Cases</vt:lpstr>
      <vt:lpstr> Success Cases</vt:lpstr>
      <vt:lpstr> Success Cases</vt:lpstr>
      <vt:lpstr> Success Cases</vt:lpstr>
      <vt:lpstr> Success Cases</vt:lpstr>
      <vt:lpstr> Success Cases</vt:lpstr>
      <vt:lpstr> Success Cases</vt:lpstr>
      <vt:lpstr> Success Cases</vt:lpstr>
      <vt:lpstr> Success Cases</vt:lpstr>
      <vt:lpstr> Success Cases</vt:lpstr>
      <vt:lpstr> Success Cases</vt:lpstr>
      <vt:lpstr> Success Cases</vt:lpstr>
      <vt:lpstr> Success Cases</vt:lpstr>
      <vt:lpstr> Success Cases</vt:lpstr>
      <vt:lpstr> Success Cases</vt:lpstr>
      <vt:lpstr>Failure Cases</vt:lpstr>
      <vt:lpstr> Failure Cases</vt:lpstr>
      <vt:lpstr> Failure Cases</vt:lpstr>
      <vt:lpstr> Failure Cases</vt:lpstr>
      <vt:lpstr> Failure Cases</vt:lpstr>
      <vt:lpstr> Failure Cases</vt:lpstr>
      <vt:lpstr> Failure Cases</vt:lpstr>
      <vt:lpstr> Failure Cases</vt:lpstr>
      <vt:lpstr> Failure Cases</vt:lpstr>
      <vt:lpstr> Failure Cases</vt:lpstr>
      <vt:lpstr> Failure Cases</vt:lpstr>
      <vt:lpstr> Failure Cases</vt:lpstr>
      <vt:lpstr> Failure Cases</vt:lpstr>
      <vt:lpstr> Failure Cases</vt:lpstr>
      <vt:lpstr> Failure Cases</vt:lpstr>
      <vt:lpstr> Failure Cases</vt:lpstr>
      <vt:lpstr> Failure Cases</vt:lpstr>
      <vt:lpstr> Failure Cases</vt:lpstr>
      <vt:lpstr> Failure Cases</vt:lpstr>
      <vt:lpstr> Failure Cases</vt:lpstr>
      <vt:lpstr> Failure Cases</vt:lpstr>
      <vt:lpstr> Failure Cases</vt:lpstr>
      <vt:lpstr> Failure Cases</vt:lpstr>
      <vt:lpstr> Failure Cases</vt:lpstr>
      <vt:lpstr>Visualization of Training Data Set </vt:lpstr>
      <vt:lpstr>Visualization of  Test Data Set </vt:lpstr>
      <vt:lpstr>Conclusion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Surface Score prediction</dc:title>
  <dc:creator>divya lakshmi</dc:creator>
  <cp:lastModifiedBy>divya lakshmi</cp:lastModifiedBy>
  <cp:revision>336</cp:revision>
  <dcterms:created xsi:type="dcterms:W3CDTF">2018-04-20T05:56:48Z</dcterms:created>
  <dcterms:modified xsi:type="dcterms:W3CDTF">2018-04-30T19:59:59Z</dcterms:modified>
</cp:coreProperties>
</file>